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  <p:embeddedFont>
      <p:font typeface="Proxima Nova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B75501-933C-4F3B-A50C-E82EBAB7F43E}">
  <a:tblStyle styleId="{BAB75501-933C-4F3B-A50C-E82EBAB7F43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22" Type="http://schemas.openxmlformats.org/officeDocument/2006/relationships/font" Target="fonts/ProximaNova-bold.fntdata"/><Relationship Id="rId21" Type="http://schemas.openxmlformats.org/officeDocument/2006/relationships/font" Target="fonts/ProximaNova-regular.fntdata"/><Relationship Id="rId24" Type="http://schemas.openxmlformats.org/officeDocument/2006/relationships/font" Target="fonts/ProximaNova-boldItalic.fntdata"/><Relationship Id="rId23" Type="http://schemas.openxmlformats.org/officeDocument/2006/relationships/font" Target="fonts/ProximaNov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Oswa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aleway-regular.fntdata"/><Relationship Id="rId16" Type="http://schemas.openxmlformats.org/officeDocument/2006/relationships/slide" Target="slides/slide10.xml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99f401fd1_2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c99f401fd1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99f401fd1_7_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c99f401fd1_7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99f401fd1_2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c99f401fd1_2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99f401fd1_2_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c99f401fd1_2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99f401fd1_2_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c99f401fd1_2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99f401fd1_2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c99f401fd1_2_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c99f401fd1_2_1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99f401fd1_7_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c99f401fd1_7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99f401fd1_7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c99f401fd1_7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99f401fd1_2_1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c99f401fd1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99f401fd1_7_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c99f401fd1_7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s – Dark">
  <p:cSld name="Title Slides – Dark">
    <p:bg>
      <p:bgPr>
        <a:solidFill>
          <a:srgbClr val="2D3E5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 b="3194" l="9267" r="1013" t="7336"/>
          <a:stretch/>
        </p:blipFill>
        <p:spPr>
          <a:xfrm flipH="1">
            <a:off x="1" y="449700"/>
            <a:ext cx="8365525" cy="469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Aligned - Orange">
  <p:cSld name="Left Aligned - Orange"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-7305" y="0"/>
            <a:ext cx="1992000" cy="5143500"/>
          </a:xfrm>
          <a:prstGeom prst="rect">
            <a:avLst/>
          </a:prstGeom>
          <a:solidFill>
            <a:srgbClr val="F4C17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465806" y="423858"/>
            <a:ext cx="3721500" cy="435600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417910" y="717947"/>
            <a:ext cx="35040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480850" y="1940775"/>
            <a:ext cx="3691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AI GENIUS</a:t>
            </a:r>
            <a:endParaRPr b="1" sz="3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Sahabat Content Creator</a:t>
            </a:r>
            <a:endParaRPr sz="2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1697898" y="809478"/>
            <a:ext cx="1257300" cy="467700"/>
          </a:xfrm>
          <a:prstGeom prst="rect">
            <a:avLst/>
          </a:prstGeom>
          <a:solidFill>
            <a:srgbClr val="E6F8F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697950" y="900975"/>
            <a:ext cx="1257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💫</a:t>
            </a:r>
            <a:endParaRPr sz="3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40589" y="3225722"/>
            <a:ext cx="45720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Indonesia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www.aigenius.com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021-3456-789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628650" y="273844"/>
            <a:ext cx="8369877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Klien Kami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1441000" y="1949820"/>
            <a:ext cx="1257300" cy="467591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1737250" y="2053275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2998379" y="1949820"/>
            <a:ext cx="1257300" cy="467591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3294622" y="2041250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4555758" y="1949820"/>
            <a:ext cx="1257300" cy="467591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4851993" y="2041263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6113137" y="1949820"/>
            <a:ext cx="1257300" cy="467591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6409365" y="2041263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1441000" y="2594106"/>
            <a:ext cx="1257300" cy="467591"/>
          </a:xfrm>
          <a:prstGeom prst="rect">
            <a:avLst/>
          </a:prstGeom>
          <a:noFill/>
          <a:ln cap="flat" cmpd="sng" w="127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9A4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1737250" y="2673332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9A4BC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rgbClr val="19A4B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2998379" y="2594106"/>
            <a:ext cx="1257300" cy="467591"/>
          </a:xfrm>
          <a:prstGeom prst="rect">
            <a:avLst/>
          </a:prstGeom>
          <a:noFill/>
          <a:ln cap="flat" cmpd="sng" w="127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9A4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3294622" y="2685532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9A4BC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rgbClr val="19A4B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25"/>
          <p:cNvSpPr/>
          <p:nvPr/>
        </p:nvSpPr>
        <p:spPr>
          <a:xfrm>
            <a:off x="4555758" y="2594106"/>
            <a:ext cx="1257300" cy="467591"/>
          </a:xfrm>
          <a:prstGeom prst="rect">
            <a:avLst/>
          </a:prstGeom>
          <a:noFill/>
          <a:ln cap="flat" cmpd="sng" w="127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9A4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4851993" y="2685544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9A4BC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rgbClr val="19A4B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6113137" y="2594106"/>
            <a:ext cx="1257300" cy="467591"/>
          </a:xfrm>
          <a:prstGeom prst="rect">
            <a:avLst/>
          </a:prstGeom>
          <a:noFill/>
          <a:ln cap="flat" cmpd="sng" w="127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9A4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6409365" y="2685544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9A4BC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rgbClr val="19A4B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1441000" y="3213954"/>
            <a:ext cx="1257300" cy="467591"/>
          </a:xfrm>
          <a:prstGeom prst="rect">
            <a:avLst/>
          </a:prstGeom>
          <a:solidFill>
            <a:srgbClr val="19A4BC"/>
          </a:solidFill>
          <a:ln cap="flat" cmpd="sng" w="28575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1737250" y="3317826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2998379" y="3213954"/>
            <a:ext cx="1257300" cy="467591"/>
          </a:xfrm>
          <a:prstGeom prst="rect">
            <a:avLst/>
          </a:prstGeom>
          <a:solidFill>
            <a:srgbClr val="19A4BC"/>
          </a:solidFill>
          <a:ln cap="flat" cmpd="sng" w="28575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3294622" y="3305376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4555758" y="3213954"/>
            <a:ext cx="1257300" cy="467591"/>
          </a:xfrm>
          <a:prstGeom prst="rect">
            <a:avLst/>
          </a:prstGeom>
          <a:solidFill>
            <a:srgbClr val="19A4BC"/>
          </a:solidFill>
          <a:ln cap="flat" cmpd="sng" w="28575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4851993" y="3305388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6113137" y="3213954"/>
            <a:ext cx="1257300" cy="467591"/>
          </a:xfrm>
          <a:prstGeom prst="rect">
            <a:avLst/>
          </a:prstGeom>
          <a:solidFill>
            <a:srgbClr val="19A4BC"/>
          </a:solidFill>
          <a:ln cap="flat" cmpd="sng" w="28575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6409365" y="3305388"/>
            <a:ext cx="66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LOGO</a:t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/>
          <p:nvPr/>
        </p:nvSpPr>
        <p:spPr>
          <a:xfrm>
            <a:off x="4582391" y="0"/>
            <a:ext cx="4561500" cy="5143500"/>
          </a:xfrm>
          <a:prstGeom prst="rect">
            <a:avLst/>
          </a:prstGeom>
          <a:solidFill>
            <a:srgbClr val="F4C17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5029525" y="273850"/>
            <a:ext cx="3634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400">
                <a:solidFill>
                  <a:srgbClr val="313741"/>
                </a:solidFill>
                <a:latin typeface="Oswald"/>
                <a:ea typeface="Oswald"/>
                <a:cs typeface="Oswald"/>
                <a:sym typeface="Oswald"/>
              </a:rPr>
              <a:t>Tentang Kami</a:t>
            </a:r>
            <a:endParaRPr b="1" sz="1500">
              <a:solidFill>
                <a:srgbClr val="3137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5078582" y="1268016"/>
            <a:ext cx="33387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313741"/>
                </a:solidFill>
                <a:latin typeface="Proxima Nova"/>
                <a:ea typeface="Proxima Nova"/>
                <a:cs typeface="Proxima Nova"/>
                <a:sym typeface="Proxima Nova"/>
              </a:rPr>
              <a:t>AI Genius sahabat content creator.</a:t>
            </a:r>
            <a:endParaRPr sz="1100">
              <a:solidFill>
                <a:srgbClr val="31374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1374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13741"/>
                </a:solidFill>
                <a:latin typeface="Proxima Nova"/>
                <a:ea typeface="Proxima Nova"/>
                <a:cs typeface="Proxima Nova"/>
                <a:sym typeface="Proxima Nova"/>
              </a:rPr>
              <a:t>AI Genius adalah perusahaan pengembang teknologi AI untuk kebutuhan content creator. Berawal dari ide David Rodriguez yang ingin membuat konten dengan cepat, akhirnya berdirilah AI Genius pada tahun 2019. </a:t>
            </a:r>
            <a:endParaRPr>
              <a:solidFill>
                <a:srgbClr val="31374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1374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13741"/>
                </a:solidFill>
                <a:latin typeface="Proxima Nova"/>
                <a:ea typeface="Proxima Nova"/>
                <a:cs typeface="Proxima Nova"/>
                <a:sym typeface="Proxima Nova"/>
              </a:rPr>
              <a:t>Sejak itu kami layanan kami sudah dipercaya lebih dari 10.000 content creator.</a:t>
            </a:r>
            <a:endParaRPr sz="1100">
              <a:solidFill>
                <a:srgbClr val="31374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F8F6">
            <a:alpha val="30730"/>
          </a:srgbClr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3193889" y="1272454"/>
            <a:ext cx="2371800" cy="3299100"/>
          </a:xfrm>
          <a:prstGeom prst="rect">
            <a:avLst/>
          </a:prstGeom>
          <a:solidFill>
            <a:srgbClr val="19A4BC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6154841" y="1268028"/>
            <a:ext cx="2371800" cy="3299100"/>
          </a:xfrm>
          <a:prstGeom prst="rect">
            <a:avLst/>
          </a:prstGeom>
          <a:solidFill>
            <a:srgbClr val="19A4BC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309137" y="1272454"/>
            <a:ext cx="2371800" cy="3299100"/>
          </a:xfrm>
          <a:prstGeom prst="rect">
            <a:avLst/>
          </a:prstGeom>
          <a:solidFill>
            <a:srgbClr val="19A4BC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3369789" y="1474879"/>
            <a:ext cx="2371800" cy="3299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6330741" y="1470453"/>
            <a:ext cx="2371800" cy="3299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8"/>
          <p:cNvSpPr txBox="1"/>
          <p:nvPr>
            <p:ph type="title"/>
          </p:nvPr>
        </p:nvSpPr>
        <p:spPr>
          <a:xfrm>
            <a:off x="628650" y="1935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Visi, Misi dan Keunggulan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485037" y="1474879"/>
            <a:ext cx="2371800" cy="3299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19A4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953583" y="1735294"/>
            <a:ext cx="1434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Visi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838335" y="1735294"/>
            <a:ext cx="1434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Misi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6799287" y="1735294"/>
            <a:ext cx="1434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Keunggulan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485039" y="2349875"/>
            <a:ext cx="23718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Content creator produktif menghasilkan karya berkualitas tinggi yang orisinal lebih cepat dengan bantuan teknologi AI.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3369777" y="2324625"/>
            <a:ext cx="23718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Menawarkan teknologi yang membuat proses pembuatan konten lebih cepat.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Mengembangkan inovasi baru untuk berbagai hal yang berkaitan dengan pembuatan konten.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Menyediakan layanan AI dengan harga terjangkau untuk semua creator.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330736" y="2326100"/>
            <a:ext cx="2371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Produk kami berguna untuk content creator di semua platform</a:t>
            </a:r>
            <a:r>
              <a:rPr lang="pt-BR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F8F6">
            <a:alpha val="30730"/>
          </a:srgbClr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100" y="273850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Perjalanan Perusahaan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381384" y="1403308"/>
            <a:ext cx="1434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Konsep awal AI Genius mulai tercetus.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542853" y="2743199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363199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2018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1706635" y="2743199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1526980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2019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2870416" y="2743199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2690762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2019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4034198" y="2743199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3854544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2020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5197979" y="2743199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5018326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2020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6361762" y="2743198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6182107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7525543" y="2743198"/>
            <a:ext cx="1075500" cy="342900"/>
          </a:xfrm>
          <a:prstGeom prst="rect">
            <a:avLst/>
          </a:prstGeom>
          <a:solidFill>
            <a:srgbClr val="19A4B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" name="Google Shape;149;p19"/>
          <p:cNvCxnSpPr/>
          <p:nvPr/>
        </p:nvCxnSpPr>
        <p:spPr>
          <a:xfrm>
            <a:off x="1098767" y="2192805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150" name="Google Shape;150;p19"/>
          <p:cNvCxnSpPr/>
          <p:nvPr/>
        </p:nvCxnSpPr>
        <p:spPr>
          <a:xfrm>
            <a:off x="3408160" y="2204280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151" name="Google Shape;151;p19"/>
          <p:cNvCxnSpPr/>
          <p:nvPr/>
        </p:nvCxnSpPr>
        <p:spPr>
          <a:xfrm>
            <a:off x="8081369" y="2203830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152" name="Google Shape;152;p19"/>
          <p:cNvCxnSpPr/>
          <p:nvPr/>
        </p:nvCxnSpPr>
        <p:spPr>
          <a:xfrm rot="10800000">
            <a:off x="2236977" y="3085993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153" name="Google Shape;153;p19"/>
          <p:cNvCxnSpPr/>
          <p:nvPr/>
        </p:nvCxnSpPr>
        <p:spPr>
          <a:xfrm rot="10800000">
            <a:off x="4596532" y="3085993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54" name="Google Shape;154;p19"/>
          <p:cNvSpPr txBox="1"/>
          <p:nvPr/>
        </p:nvSpPr>
        <p:spPr>
          <a:xfrm>
            <a:off x="1518778" y="3722116"/>
            <a:ext cx="1434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Peluncuran merek dan produk pertama AI Genius.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2690689" y="1403294"/>
            <a:ext cx="1434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Peluncuran produk kedua dan ketiga.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3854541" y="3722116"/>
            <a:ext cx="1434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Meraih 3.000 pengguna.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7345803" y="1403290"/>
            <a:ext cx="1434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Penambahan beberapa bahasa.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7345889" y="2776152"/>
            <a:ext cx="143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2022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59" name="Google Shape;159;p19"/>
          <p:cNvCxnSpPr/>
          <p:nvPr/>
        </p:nvCxnSpPr>
        <p:spPr>
          <a:xfrm>
            <a:off x="5735723" y="2204280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60" name="Google Shape;160;p19"/>
          <p:cNvSpPr txBox="1"/>
          <p:nvPr/>
        </p:nvSpPr>
        <p:spPr>
          <a:xfrm>
            <a:off x="5018252" y="1403294"/>
            <a:ext cx="1434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Meraih 8.000 pengguna.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61" name="Google Shape;161;p19"/>
          <p:cNvCxnSpPr/>
          <p:nvPr/>
        </p:nvCxnSpPr>
        <p:spPr>
          <a:xfrm rot="10800000">
            <a:off x="6924020" y="3086093"/>
            <a:ext cx="0" cy="5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62" name="Google Shape;162;p19"/>
          <p:cNvSpPr txBox="1"/>
          <p:nvPr/>
        </p:nvSpPr>
        <p:spPr>
          <a:xfrm>
            <a:off x="6182029" y="3722216"/>
            <a:ext cx="1434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Meraih 10.000 pengguna.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>
            <a:off x="396906" y="393758"/>
            <a:ext cx="3721500" cy="4356000"/>
          </a:xfrm>
          <a:prstGeom prst="rect">
            <a:avLst/>
          </a:prstGeom>
          <a:solidFill>
            <a:srgbClr val="F4C172"/>
          </a:solidFill>
          <a:ln cap="flat" cmpd="sng" w="57150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/>
          <p:cNvSpPr txBox="1"/>
          <p:nvPr>
            <p:ph type="title"/>
          </p:nvPr>
        </p:nvSpPr>
        <p:spPr>
          <a:xfrm>
            <a:off x="4999323" y="362625"/>
            <a:ext cx="3752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Tim AI Genius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 b="13535" l="24107" r="20539" t="7677"/>
          <a:stretch/>
        </p:blipFill>
        <p:spPr>
          <a:xfrm>
            <a:off x="900547" y="1028241"/>
            <a:ext cx="3595257" cy="341155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5091938" y="1446599"/>
            <a:ext cx="33042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Pendiri: David Rodriguez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Pengembang: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James Marcus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Danny Garcia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Braham Chander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Marketing: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Timothy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Javi Perez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type="title"/>
          </p:nvPr>
        </p:nvSpPr>
        <p:spPr>
          <a:xfrm>
            <a:off x="628650" y="273844"/>
            <a:ext cx="8369877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Produk Unggulan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77" name="Google Shape;177;p21"/>
          <p:cNvGraphicFramePr/>
          <p:nvPr/>
        </p:nvGraphicFramePr>
        <p:xfrm>
          <a:off x="628650" y="13795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{BAB75501-933C-4F3B-A50C-E82EBAB7F43E}</a:tableStyleId>
              </a:tblPr>
              <a:tblGrid>
                <a:gridCol w="1938725"/>
                <a:gridCol w="1938725"/>
                <a:gridCol w="1938725"/>
                <a:gridCol w="1938725"/>
              </a:tblGrid>
              <a:tr h="632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100"/>
                        <a:t>Produk 1</a:t>
                      </a:r>
                      <a:endParaRPr sz="3100"/>
                    </a:p>
                  </a:txBody>
                  <a:tcPr marT="77950" marB="77950" marR="155900" marL="155900">
                    <a:solidFill>
                      <a:srgbClr val="19A4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100"/>
                        <a:t>Produk 2</a:t>
                      </a:r>
                      <a:endParaRPr sz="3100"/>
                    </a:p>
                  </a:txBody>
                  <a:tcPr marT="77950" marB="77950" marR="155900" marL="155900">
                    <a:solidFill>
                      <a:srgbClr val="19A4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100"/>
                        <a:t>Produk 3</a:t>
                      </a:r>
                      <a:endParaRPr sz="3100"/>
                    </a:p>
                  </a:txBody>
                  <a:tcPr marT="77950" marB="77950" marR="155900" marL="155900">
                    <a:solidFill>
                      <a:srgbClr val="19A4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100"/>
                        <a:t>Produk 4</a:t>
                      </a:r>
                      <a:endParaRPr sz="3100"/>
                    </a:p>
                  </a:txBody>
                  <a:tcPr marT="77950" marB="77950" marR="155900" marL="155900">
                    <a:solidFill>
                      <a:srgbClr val="19A4BC"/>
                    </a:solidFill>
                  </a:tcPr>
                </a:tc>
              </a:tr>
              <a:tr h="632250"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/>
                        <a:t>Mengubah teks menjadi audio dengan hasil natural.</a:t>
                      </a:r>
                      <a:endParaRPr sz="2400"/>
                    </a:p>
                  </a:txBody>
                  <a:tcPr marT="77950" marB="77950" marR="155900" marL="155900">
                    <a:solidFill>
                      <a:srgbClr val="E6F8F6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/>
                        <a:t>Membuat teks video secara otomatis.</a:t>
                      </a:r>
                      <a:endParaRPr sz="2400"/>
                    </a:p>
                  </a:txBody>
                  <a:tcPr marT="77950" marB="77950" marR="155900" marL="155900">
                    <a:solidFill>
                      <a:srgbClr val="E6F8F6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/>
                        <a:t>Generate video berdasar naskah yang ditulis.</a:t>
                      </a:r>
                      <a:endParaRPr sz="2400"/>
                    </a:p>
                  </a:txBody>
                  <a:tcPr marT="77950" marB="77950" marR="155900" marL="155900">
                    <a:solidFill>
                      <a:srgbClr val="E6F8F6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/>
                        <a:t>Produk AI lainnya.</a:t>
                      </a:r>
                      <a:endParaRPr sz="2400"/>
                    </a:p>
                  </a:txBody>
                  <a:tcPr marT="77950" marB="77950" marR="155900" marL="155900">
                    <a:solidFill>
                      <a:srgbClr val="E6F8F6"/>
                    </a:solidFill>
                  </a:tcPr>
                </a:tc>
              </a:tr>
              <a:tr h="632250">
                <a:tc vMerge="1"/>
                <a:tc vMerge="1"/>
                <a:tc vMerge="1"/>
                <a:tc vMerge="1"/>
              </a:tr>
              <a:tr h="632250">
                <a:tc vMerge="1"/>
                <a:tc vMerge="1"/>
                <a:tc vMerge="1"/>
                <a:tc vMerge="1"/>
              </a:tr>
              <a:tr h="632250">
                <a:tc vMerge="1"/>
                <a:tc vMerge="1"/>
                <a:tc vMerge="1"/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Penghargaan Kami</a:t>
            </a:r>
            <a:endParaRPr b="1"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713625" y="1400775"/>
            <a:ext cx="409200" cy="392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C17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278082" y="1473992"/>
            <a:ext cx="3772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Technology Award 2019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713625" y="2010878"/>
            <a:ext cx="409200" cy="393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C17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1278082" y="2109467"/>
            <a:ext cx="3772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Content Creating Academy 2020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713625" y="2668569"/>
            <a:ext cx="409200" cy="393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C17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1278082" y="2744941"/>
            <a:ext cx="3772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Future Tech 2021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/>
        </p:nvSpPr>
        <p:spPr>
          <a:xfrm>
            <a:off x="6684725" y="3633275"/>
            <a:ext cx="19227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ZEVA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Pemilik @solusilaptop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b="0" l="16667" r="16666" t="0"/>
          <a:stretch/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>
            <a:off x="4594925" y="342899"/>
            <a:ext cx="4012500" cy="290160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rgbClr val="F4C1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4975025" y="577774"/>
            <a:ext cx="3252300" cy="25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“Aku pakai AI Genius untuk membangun akun TikTok tentang tutorial laptop mulai dari nol sampai dapat 1 juta followers. Programnya mudah dipakai dan sangat membantu content creator yang punya pekerjaan lainnya seperti aku.”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4738255" y="315411"/>
            <a:ext cx="4197928" cy="9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pt-BR" sz="3000">
                <a:latin typeface="Oswald"/>
                <a:ea typeface="Oswald"/>
                <a:cs typeface="Oswald"/>
                <a:sym typeface="Oswald"/>
              </a:rPr>
              <a:t>Rumah AI Genius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 b="16666" l="0" r="0" t="16667"/>
          <a:stretch/>
        </p:blipFill>
        <p:spPr>
          <a:xfrm>
            <a:off x="218209" y="226005"/>
            <a:ext cx="2252230" cy="225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4">
            <a:alphaModFix/>
          </a:blip>
          <a:srcRect b="0" l="16667" r="16666" t="0"/>
          <a:stretch/>
        </p:blipFill>
        <p:spPr>
          <a:xfrm>
            <a:off x="2652280" y="226004"/>
            <a:ext cx="2252230" cy="225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b="808" l="10197" r="23241" t="-808"/>
          <a:stretch/>
        </p:blipFill>
        <p:spPr>
          <a:xfrm>
            <a:off x="210417" y="2649683"/>
            <a:ext cx="2260022" cy="226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 rotWithShape="1">
          <a:blip r:embed="rId6">
            <a:alphaModFix/>
          </a:blip>
          <a:srcRect b="0" l="10606" r="22728" t="0"/>
          <a:stretch/>
        </p:blipFill>
        <p:spPr>
          <a:xfrm>
            <a:off x="2634097" y="2649682"/>
            <a:ext cx="2270413" cy="227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